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6" r:id="rId1"/>
  </p:sldMasterIdLst>
  <p:notesMasterIdLst>
    <p:notesMasterId r:id="rId11"/>
  </p:notesMasterIdLst>
  <p:handoutMasterIdLst>
    <p:handoutMasterId r:id="rId12"/>
  </p:handoutMasterIdLst>
  <p:sldIdLst>
    <p:sldId id="824" r:id="rId2"/>
    <p:sldId id="842" r:id="rId3"/>
    <p:sldId id="843" r:id="rId4"/>
    <p:sldId id="848" r:id="rId5"/>
    <p:sldId id="847" r:id="rId6"/>
    <p:sldId id="850" r:id="rId7"/>
    <p:sldId id="845" r:id="rId8"/>
    <p:sldId id="849" r:id="rId9"/>
    <p:sldId id="851" r:id="rId10"/>
  </p:sldIdLst>
  <p:sldSz cx="9144000" cy="5143500" type="screen16x9"/>
  <p:notesSz cx="6797675" cy="9926638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D9999"/>
    <a:srgbClr val="FF3300"/>
    <a:srgbClr val="002060"/>
    <a:srgbClr val="745E5C"/>
    <a:srgbClr val="CC0000"/>
    <a:srgbClr val="A8246F"/>
    <a:srgbClr val="006600"/>
    <a:srgbClr val="CDFFE4"/>
    <a:srgbClr val="40AEF2"/>
    <a:srgbClr val="004D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9012ECD-51FC-41F1-AA8D-1B2483CD663E}" styleName="Светлый стиль 2 -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301B821-A1FF-4177-AEE7-76D212191A09}" styleName="Средний стиль 1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D7AC3CCA-C797-4891-BE02-D94E43425B78}" styleName="Средний стиль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06" autoAdjust="0"/>
    <p:restoredTop sz="87792" autoAdjust="0"/>
  </p:normalViewPr>
  <p:slideViewPr>
    <p:cSldViewPr>
      <p:cViewPr>
        <p:scale>
          <a:sx n="105" d="100"/>
          <a:sy n="105" d="100"/>
        </p:scale>
        <p:origin x="-180" y="-3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979" tIns="45990" rIns="91979" bIns="4599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979" tIns="45990" rIns="91979" bIns="4599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C2A16C5C-3E06-4B9E-A45E-917302B5E913}" type="datetimeFigureOut">
              <a:rPr lang="ru-RU"/>
              <a:pPr>
                <a:defRPr/>
              </a:pPr>
              <a:t>04.04.2022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979" tIns="45990" rIns="91979" bIns="4599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979" tIns="45990" rIns="91979" bIns="4599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3E551CB9-3CC0-40A0-8E9E-B7DB78ED7C2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96022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979" tIns="45990" rIns="91979" bIns="4599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979" tIns="45990" rIns="91979" bIns="4599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F2F1433-8635-4F83-B502-D0EFB7C3915D}" type="datetimeFigureOut">
              <a:rPr lang="ru-RU"/>
              <a:pPr>
                <a:defRPr/>
              </a:pPr>
              <a:t>04.04.2022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88900" y="742950"/>
            <a:ext cx="6619875" cy="3724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979" tIns="45990" rIns="91979" bIns="45990" rtlCol="0" anchor="ctr"/>
          <a:lstStyle/>
          <a:p>
            <a:pPr lvl="0"/>
            <a:endParaRPr lang="ru-RU" noProof="0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1979" tIns="45990" rIns="91979" bIns="45990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979" tIns="45990" rIns="91979" bIns="4599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979" tIns="45990" rIns="91979" bIns="4599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1349B4F6-F61B-4EB4-9EBC-296E7C1A08EC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8922167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349B4F6-F61B-4EB4-9EBC-296E7C1A08EC}" type="slidenum">
              <a:rPr lang="ru-RU" smtClean="0"/>
              <a:pPr>
                <a:defRPr/>
              </a:pPr>
              <a:t>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425797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875" indent="0" algn="ctr">
              <a:buNone/>
              <a:defRPr sz="1500"/>
            </a:lvl2pPr>
            <a:lvl3pPr marL="685749" indent="0" algn="ctr">
              <a:buNone/>
              <a:defRPr sz="1400"/>
            </a:lvl3pPr>
            <a:lvl4pPr marL="1028624" indent="0" algn="ctr">
              <a:buNone/>
              <a:defRPr sz="1200"/>
            </a:lvl4pPr>
            <a:lvl5pPr marL="1371498" indent="0" algn="ctr">
              <a:buNone/>
              <a:defRPr sz="1200"/>
            </a:lvl5pPr>
            <a:lvl6pPr marL="1714373" indent="0" algn="ctr">
              <a:buNone/>
              <a:defRPr sz="1200"/>
            </a:lvl6pPr>
            <a:lvl7pPr marL="2057246" indent="0" algn="ctr">
              <a:buNone/>
              <a:defRPr sz="1200"/>
            </a:lvl7pPr>
            <a:lvl8pPr marL="2400120" indent="0" algn="ctr">
              <a:buNone/>
              <a:defRPr sz="1200"/>
            </a:lvl8pPr>
            <a:lvl9pPr marL="2742995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DA78A629-4260-4817-AE5F-BFC6E5D7B001}" type="datetimeFigureOut">
              <a:rPr lang="ru-RU"/>
              <a:pPr>
                <a:defRPr/>
              </a:pPr>
              <a:t>04.04.2022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01A3DDBC-A82B-41E5-90C1-44B562FBF89F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319000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00E40BB9-F058-46B7-B2A4-3230E9BB29C7}" type="datetimeFigureOut">
              <a:rPr lang="ru-RU"/>
              <a:pPr>
                <a:defRPr/>
              </a:pPr>
              <a:t>04.04.2022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75E7AB27-8527-4066-85C7-6631AA86B538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198945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7" y="1282307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7" y="3442099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875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4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3pPr>
            <a:lvl4pPr marL="1028624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49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37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24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12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299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94025C56-8C0D-40E0-B316-0FD09AF05A5E}" type="datetimeFigureOut">
              <a:rPr lang="ru-RU"/>
              <a:pPr>
                <a:defRPr/>
              </a:pPr>
              <a:t>04.04.2022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F4601337-7B32-459B-828A-3AF547DA0254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29118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8"/>
            <a:ext cx="3886200" cy="326350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8"/>
            <a:ext cx="3886200" cy="326350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7682B9F1-0EFB-493C-8AF7-6B9C71B2F847}" type="datetimeFigureOut">
              <a:rPr lang="ru-RU"/>
              <a:pPr>
                <a:defRPr/>
              </a:pPr>
              <a:t>04.04.2022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F6034A90-D498-4852-A714-CBB09591098B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932654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75" indent="0">
              <a:buNone/>
              <a:defRPr sz="1500" b="1"/>
            </a:lvl2pPr>
            <a:lvl3pPr marL="685749" indent="0">
              <a:buNone/>
              <a:defRPr sz="1400" b="1"/>
            </a:lvl3pPr>
            <a:lvl4pPr marL="1028624" indent="0">
              <a:buNone/>
              <a:defRPr sz="1200" b="1"/>
            </a:lvl4pPr>
            <a:lvl5pPr marL="1371498" indent="0">
              <a:buNone/>
              <a:defRPr sz="1200" b="1"/>
            </a:lvl5pPr>
            <a:lvl6pPr marL="1714373" indent="0">
              <a:buNone/>
              <a:defRPr sz="1200" b="1"/>
            </a:lvl6pPr>
            <a:lvl7pPr marL="2057246" indent="0">
              <a:buNone/>
              <a:defRPr sz="1200" b="1"/>
            </a:lvl7pPr>
            <a:lvl8pPr marL="2400120" indent="0">
              <a:buNone/>
              <a:defRPr sz="1200" b="1"/>
            </a:lvl8pPr>
            <a:lvl9pPr marL="2742995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7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75" indent="0">
              <a:buNone/>
              <a:defRPr sz="1500" b="1"/>
            </a:lvl2pPr>
            <a:lvl3pPr marL="685749" indent="0">
              <a:buNone/>
              <a:defRPr sz="1400" b="1"/>
            </a:lvl3pPr>
            <a:lvl4pPr marL="1028624" indent="0">
              <a:buNone/>
              <a:defRPr sz="1200" b="1"/>
            </a:lvl4pPr>
            <a:lvl5pPr marL="1371498" indent="0">
              <a:buNone/>
              <a:defRPr sz="1200" b="1"/>
            </a:lvl5pPr>
            <a:lvl6pPr marL="1714373" indent="0">
              <a:buNone/>
              <a:defRPr sz="1200" b="1"/>
            </a:lvl6pPr>
            <a:lvl7pPr marL="2057246" indent="0">
              <a:buNone/>
              <a:defRPr sz="1200" b="1"/>
            </a:lvl7pPr>
            <a:lvl8pPr marL="2400120" indent="0">
              <a:buNone/>
              <a:defRPr sz="1200" b="1"/>
            </a:lvl8pPr>
            <a:lvl9pPr marL="2742995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7" y="1878806"/>
            <a:ext cx="3887391" cy="276344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D338C0A7-469C-4157-83C9-8F562C073DB7}" type="datetimeFigureOut">
              <a:rPr lang="ru-RU"/>
              <a:pPr>
                <a:defRPr/>
              </a:pPr>
              <a:t>04.04.2022</a:t>
            </a:fld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FBF00FD3-E854-4B6B-A365-3A611B2A9949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548080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E38E8429-C4B2-492C-BCAC-6ECFE23FA543}" type="datetimeFigureOut">
              <a:rPr lang="ru-RU"/>
              <a:pPr>
                <a:defRPr/>
              </a:pPr>
              <a:t>04.04.2022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5D29CCD6-5154-4AE1-A7D7-40894D1E278D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392904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04C6E199-B6BF-4ABC-A1B3-1BCFBB2939EE}" type="datetimeFigureOut">
              <a:rPr lang="ru-RU"/>
              <a:pPr>
                <a:defRPr/>
              </a:pPr>
              <a:t>04.04.2022</a:t>
            </a:fld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8345C314-314B-4144-83EE-5B07908BF4B7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377326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70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1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875" indent="0">
              <a:buNone/>
              <a:defRPr sz="1100"/>
            </a:lvl2pPr>
            <a:lvl3pPr marL="685749" indent="0">
              <a:buNone/>
              <a:defRPr sz="900"/>
            </a:lvl3pPr>
            <a:lvl4pPr marL="1028624" indent="0">
              <a:buNone/>
              <a:defRPr sz="800"/>
            </a:lvl4pPr>
            <a:lvl5pPr marL="1371498" indent="0">
              <a:buNone/>
              <a:defRPr sz="800"/>
            </a:lvl5pPr>
            <a:lvl6pPr marL="1714373" indent="0">
              <a:buNone/>
              <a:defRPr sz="800"/>
            </a:lvl6pPr>
            <a:lvl7pPr marL="2057246" indent="0">
              <a:buNone/>
              <a:defRPr sz="800"/>
            </a:lvl7pPr>
            <a:lvl8pPr marL="2400120" indent="0">
              <a:buNone/>
              <a:defRPr sz="800"/>
            </a:lvl8pPr>
            <a:lvl9pPr marL="2742995" indent="0">
              <a:buNone/>
              <a:defRPr sz="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B209044C-42D2-4BAC-8812-C4C559622D76}" type="datetimeFigureOut">
              <a:rPr lang="ru-RU"/>
              <a:pPr>
                <a:defRPr/>
              </a:pPr>
              <a:t>04.04.2022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C0171566-2114-4DD5-8F25-31CEA2D72750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207009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740570"/>
            <a:ext cx="4629150" cy="3655219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875" indent="0">
              <a:buNone/>
              <a:defRPr sz="2100"/>
            </a:lvl2pPr>
            <a:lvl3pPr marL="685749" indent="0">
              <a:buNone/>
              <a:defRPr sz="1800"/>
            </a:lvl3pPr>
            <a:lvl4pPr marL="1028624" indent="0">
              <a:buNone/>
              <a:defRPr sz="1500"/>
            </a:lvl4pPr>
            <a:lvl5pPr marL="1371498" indent="0">
              <a:buNone/>
              <a:defRPr sz="1500"/>
            </a:lvl5pPr>
            <a:lvl6pPr marL="1714373" indent="0">
              <a:buNone/>
              <a:defRPr sz="1500"/>
            </a:lvl6pPr>
            <a:lvl7pPr marL="2057246" indent="0">
              <a:buNone/>
              <a:defRPr sz="1500"/>
            </a:lvl7pPr>
            <a:lvl8pPr marL="2400120" indent="0">
              <a:buNone/>
              <a:defRPr sz="1500"/>
            </a:lvl8pPr>
            <a:lvl9pPr marL="2742995" indent="0">
              <a:buNone/>
              <a:defRPr sz="1500"/>
            </a:lvl9pPr>
          </a:lstStyle>
          <a:p>
            <a:pPr lvl="0"/>
            <a:endParaRPr lang="ru-RU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1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875" indent="0">
              <a:buNone/>
              <a:defRPr sz="1100"/>
            </a:lvl2pPr>
            <a:lvl3pPr marL="685749" indent="0">
              <a:buNone/>
              <a:defRPr sz="900"/>
            </a:lvl3pPr>
            <a:lvl4pPr marL="1028624" indent="0">
              <a:buNone/>
              <a:defRPr sz="800"/>
            </a:lvl4pPr>
            <a:lvl5pPr marL="1371498" indent="0">
              <a:buNone/>
              <a:defRPr sz="800"/>
            </a:lvl5pPr>
            <a:lvl6pPr marL="1714373" indent="0">
              <a:buNone/>
              <a:defRPr sz="800"/>
            </a:lvl6pPr>
            <a:lvl7pPr marL="2057246" indent="0">
              <a:buNone/>
              <a:defRPr sz="800"/>
            </a:lvl7pPr>
            <a:lvl8pPr marL="2400120" indent="0">
              <a:buNone/>
              <a:defRPr sz="800"/>
            </a:lvl8pPr>
            <a:lvl9pPr marL="2742995" indent="0">
              <a:buNone/>
              <a:defRPr sz="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FD755DB2-9E60-4777-9A99-725B4040EA75}" type="datetimeFigureOut">
              <a:rPr lang="ru-RU"/>
              <a:pPr>
                <a:defRPr/>
              </a:pPr>
              <a:t>04.04.2022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5B5FBC56-1E5E-4660-990A-8D587E416C95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908721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E1F8321F-4BED-4FC2-8D3E-A6A93D34CF95}" type="datetimeFigureOut">
              <a:rPr lang="ru-RU"/>
              <a:pPr>
                <a:defRPr/>
              </a:pPr>
              <a:t>04.04.2022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CF588784-5740-4A91-8611-27C9AFDC5533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580317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273843"/>
            <a:ext cx="1971675" cy="4358879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3" y="273843"/>
            <a:ext cx="5800725" cy="435887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CB5AC13F-24DA-4043-87DA-448A75E38CF2}" type="datetimeFigureOut">
              <a:rPr lang="ru-RU"/>
              <a:pPr>
                <a:defRPr/>
              </a:pPr>
              <a:t>04.04.2022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F1A09E29-5492-47C7-BA7A-03F94D33D355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141883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/>
          <p:cNvSpPr>
            <a:spLocks noGrp="1"/>
          </p:cNvSpPr>
          <p:nvPr>
            <p:ph type="title"/>
          </p:nvPr>
        </p:nvSpPr>
        <p:spPr bwMode="auto">
          <a:xfrm>
            <a:off x="628650" y="274638"/>
            <a:ext cx="7886700" cy="993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76" tIns="34289" rIns="68576" bIns="34289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ru-RU" smtClean="0"/>
              <a:t>Click to edit Master title style</a:t>
            </a:r>
            <a:endParaRPr lang="ru-RU" altLang="ru-RU" smtClean="0"/>
          </a:p>
        </p:txBody>
      </p:sp>
      <p:sp>
        <p:nvSpPr>
          <p:cNvPr id="205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28650" y="1368425"/>
            <a:ext cx="7886700" cy="3263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76" tIns="34289" rIns="68576" bIns="3428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ru-RU" smtClean="0"/>
              <a:t>Click to edit Master text styles</a:t>
            </a:r>
          </a:p>
          <a:p>
            <a:pPr lvl="1"/>
            <a:r>
              <a:rPr lang="en-US" altLang="ru-RU" smtClean="0"/>
              <a:t>Second level</a:t>
            </a:r>
          </a:p>
          <a:p>
            <a:pPr lvl="2"/>
            <a:r>
              <a:rPr lang="en-US" altLang="ru-RU" smtClean="0"/>
              <a:t>Third level</a:t>
            </a:r>
          </a:p>
          <a:p>
            <a:pPr lvl="3"/>
            <a:r>
              <a:rPr lang="en-US" altLang="ru-RU" smtClean="0"/>
              <a:t>Fourth level</a:t>
            </a:r>
          </a:p>
          <a:p>
            <a:pPr lvl="4"/>
            <a:r>
              <a:rPr lang="en-US" altLang="ru-RU" smtClean="0"/>
              <a:t>Fifth level</a:t>
            </a:r>
            <a:endParaRPr lang="ru-RU" altLang="ru-RU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 vert="horz" lIns="68576" tIns="34289" rIns="68576" bIns="34289" rtlCol="0" anchor="ctr"/>
          <a:lstStyle>
            <a:lvl1pPr algn="l" defTabSz="685749" fontAlgn="auto">
              <a:spcBef>
                <a:spcPts val="0"/>
              </a:spcBef>
              <a:spcAft>
                <a:spcPts val="0"/>
              </a:spcAft>
              <a:defRPr sz="90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defRPr>
            </a:lvl1pPr>
          </a:lstStyle>
          <a:p>
            <a:pPr>
              <a:defRPr/>
            </a:pPr>
            <a:fld id="{B18B5A31-3BD9-4054-8B62-F16C1FEE7593}" type="datetimeFigureOut">
              <a:rPr lang="ru-RU"/>
              <a:pPr>
                <a:defRPr/>
              </a:pPr>
              <a:t>04.04.2022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 vert="horz" lIns="68576" tIns="34289" rIns="68576" bIns="34289" rtlCol="0" anchor="ctr"/>
          <a:lstStyle>
            <a:lvl1pPr algn="ctr" defTabSz="685749" fontAlgn="auto">
              <a:spcBef>
                <a:spcPts val="0"/>
              </a:spcBef>
              <a:spcAft>
                <a:spcPts val="0"/>
              </a:spcAft>
              <a:defRPr sz="90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 vert="horz" lIns="68576" tIns="34289" rIns="68576" bIns="34289" rtlCol="0" anchor="ctr"/>
          <a:lstStyle>
            <a:lvl1pPr algn="r" defTabSz="685749" fontAlgn="auto">
              <a:spcBef>
                <a:spcPts val="0"/>
              </a:spcBef>
              <a:spcAft>
                <a:spcPts val="0"/>
              </a:spcAft>
              <a:defRPr sz="90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defRPr>
            </a:lvl1pPr>
          </a:lstStyle>
          <a:p>
            <a:pPr>
              <a:defRPr/>
            </a:pPr>
            <a:fld id="{F190BA10-4258-4E65-B424-1D6E14451216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326335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xStyles>
    <p:titleStyle>
      <a:lvl1pPr algn="l" defTabSz="6842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6842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/>
        </a:defRPr>
      </a:lvl2pPr>
      <a:lvl3pPr algn="l" defTabSz="6842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/>
        </a:defRPr>
      </a:lvl3pPr>
      <a:lvl4pPr algn="l" defTabSz="6842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/>
        </a:defRPr>
      </a:lvl4pPr>
      <a:lvl5pPr algn="l" defTabSz="6842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/>
        </a:defRPr>
      </a:lvl5pPr>
      <a:lvl6pPr marL="457200" algn="l" defTabSz="684213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/>
        </a:defRPr>
      </a:lvl6pPr>
      <a:lvl7pPr marL="914400" algn="l" defTabSz="684213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/>
        </a:defRPr>
      </a:lvl7pPr>
      <a:lvl8pPr marL="1371600" algn="l" defTabSz="684213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/>
        </a:defRPr>
      </a:lvl8pPr>
      <a:lvl9pPr marL="1828800" algn="l" defTabSz="684213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/>
        </a:defRPr>
      </a:lvl9pPr>
    </p:titleStyle>
    <p:bodyStyle>
      <a:lvl1pPr marL="169863" indent="-169863" algn="l" defTabSz="684213" rtl="0" eaLnBrk="0" fontAlgn="base" hangingPunct="0">
        <a:lnSpc>
          <a:spcPct val="90000"/>
        </a:lnSpc>
        <a:spcBef>
          <a:spcPts val="750"/>
        </a:spcBef>
        <a:spcAft>
          <a:spcPct val="0"/>
        </a:spcAft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2763" indent="-169863" algn="l" defTabSz="684213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855663" indent="-169863" algn="l" defTabSz="684213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198563" indent="-169863" algn="l" defTabSz="684213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541463" indent="-169863" algn="l" defTabSz="684213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809" indent="-171438" algn="l" defTabSz="685749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684" indent="-171438" algn="l" defTabSz="685749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558" indent="-171438" algn="l" defTabSz="685749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433" indent="-171438" algn="l" defTabSz="685749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749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875" algn="l" defTabSz="685749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749" algn="l" defTabSz="685749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24" algn="l" defTabSz="685749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498" algn="l" defTabSz="685749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373" algn="l" defTabSz="685749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246" algn="l" defTabSz="685749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120" algn="l" defTabSz="685749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2995" algn="l" defTabSz="685749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hyperlink" Target="consultantplus://offline/ref=727639E498A60D5FF9A3B911FC10326BB8302798F1297D0E53E768DB48E96CC69D5FD2E1A80FD523799CC472D52311A7750254AAE67195B1aAc7J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50" y="0"/>
            <a:ext cx="9175750" cy="523716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/>
        </p:spPr>
      </p:pic>
      <p:sp>
        <p:nvSpPr>
          <p:cNvPr id="3" name="Прямоугольник 2"/>
          <p:cNvSpPr/>
          <p:nvPr/>
        </p:nvSpPr>
        <p:spPr>
          <a:xfrm>
            <a:off x="578222" y="2139702"/>
            <a:ext cx="7920880" cy="1169515"/>
          </a:xfrm>
          <a:prstGeom prst="rect">
            <a:avLst/>
          </a:prstGeom>
        </p:spPr>
        <p:txBody>
          <a:bodyPr wrap="square" lIns="91404" tIns="45702" rIns="91404" bIns="45702">
            <a:spAutoFit/>
          </a:bodyPr>
          <a:lstStyle/>
          <a:p>
            <a:pPr algn="ctr"/>
            <a:r>
              <a:rPr lang="ru-RU" sz="35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Новый порядок приема в общеобразовательную организацию </a:t>
            </a:r>
            <a:endParaRPr lang="ru-RU" sz="35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5604" name="Picture 18" descr="http://abali.ru/wp-content/uploads/2011/09/Coat_of_Arms_of_Tatarstan_gerb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211756"/>
            <a:ext cx="1076325" cy="1062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3122277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3" descr="C:\Users\Afanaseva\Desktop\Августовка 2014, 2015, 2016, 2017\Августовка 2017\Доклад министра\От Адели\Актуальные\фон презентация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" y="-20638"/>
            <a:ext cx="9144000" cy="5164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27" name="Номер слайда 3"/>
          <p:cNvSpPr txBox="1">
            <a:spLocks/>
          </p:cNvSpPr>
          <p:nvPr/>
        </p:nvSpPr>
        <p:spPr bwMode="auto">
          <a:xfrm>
            <a:off x="7019925" y="4516438"/>
            <a:ext cx="2133600" cy="27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04" tIns="45702" rIns="91404" bIns="45702" anchor="ctr"/>
          <a:lstStyle>
            <a:lvl1pPr defTabSz="912813" eaLnBrk="0" hangingPunct="0">
              <a:lnSpc>
                <a:spcPct val="90000"/>
              </a:lnSpc>
              <a:spcBef>
                <a:spcPts val="750"/>
              </a:spcBef>
              <a:buFont typeface="Arial" pitchFamily="34" charset="0"/>
              <a:buChar char="•"/>
              <a:defRPr sz="2100">
                <a:solidFill>
                  <a:schemeClr val="tx1"/>
                </a:solidFill>
                <a:latin typeface="Calibri" pitchFamily="34" charset="0"/>
              </a:defRPr>
            </a:lvl1pPr>
            <a:lvl2pPr marL="4556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9128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500">
                <a:solidFill>
                  <a:schemeClr val="tx1"/>
                </a:solidFill>
                <a:latin typeface="Calibri" pitchFamily="34" charset="0"/>
              </a:defRPr>
            </a:lvl3pPr>
            <a:lvl4pPr marL="13700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4pPr>
            <a:lvl5pPr marL="18272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5pPr>
            <a:lvl6pPr marL="22844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6pPr>
            <a:lvl7pPr marL="27416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7pPr>
            <a:lvl8pPr marL="31988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8pPr>
            <a:lvl9pPr marL="36560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fld id="{B15AE0D6-EE27-4457-8B6B-233FE2ED3C42}" type="slidenum">
              <a:rPr lang="ru-RU" altLang="ru-RU" sz="1200" smtClean="0">
                <a:solidFill>
                  <a:srgbClr val="898989"/>
                </a:solidFill>
                <a:cs typeface="Arial" pitchFamily="34" charset="0"/>
              </a:rPr>
              <a:pPr algn="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2</a:t>
            </a:fld>
            <a:endParaRPr lang="ru-RU" altLang="ru-RU" sz="1200" smtClean="0">
              <a:solidFill>
                <a:srgbClr val="898989"/>
              </a:solidFill>
              <a:cs typeface="Arial" pitchFamily="34" charset="0"/>
            </a:endParaRPr>
          </a:p>
        </p:txBody>
      </p:sp>
      <p:sp>
        <p:nvSpPr>
          <p:cNvPr id="4" name="AutoShape 2" descr="blob:https://web.whatsapp.com/34d00eb7-3d17-4d28-8ea2-cb2c4e19eb17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blob:https://web.whatsapp.com/34d00eb7-3d17-4d28-8ea2-cb2c4e19eb17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3" name="Рисунок 12"/>
          <p:cNvPicPr/>
          <p:nvPr/>
        </p:nvPicPr>
        <p:blipFill rotWithShape="1">
          <a:blip r:embed="rId3"/>
          <a:srcRect l="26778" t="29362" r="43077" b="36146"/>
          <a:stretch/>
        </p:blipFill>
        <p:spPr bwMode="auto">
          <a:xfrm>
            <a:off x="7865305" y="0"/>
            <a:ext cx="1247775" cy="73094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4"/>
          <a:srcRect l="34658" t="17212" r="34250" b="6601"/>
          <a:stretch/>
        </p:blipFill>
        <p:spPr>
          <a:xfrm>
            <a:off x="155575" y="-15038"/>
            <a:ext cx="3672408" cy="483512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523098" y="1093738"/>
            <a:ext cx="404052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Приказом Министерства просвещения Российской Федерации от 2 сентября 2020 года № 458 утвержден порядок приема детей на обучение по программам начального общего, основного общего и среднего общего образования</a:t>
            </a:r>
            <a:endParaRPr lang="ru-RU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426154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3" descr="C:\Users\Afanaseva\Desktop\Августовка 2014, 2015, 2016, 2017\Августовка 2017\Доклад министра\От Адели\Актуальные\фон презентация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3198" y="7937"/>
            <a:ext cx="9144000" cy="5164138"/>
          </a:xfrm>
          <a:prstGeom prst="rect">
            <a:avLst/>
          </a:prstGeom>
          <a:ln/>
          <a:extLst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</p:pic>
      <p:sp>
        <p:nvSpPr>
          <p:cNvPr id="26627" name="Номер слайда 3"/>
          <p:cNvSpPr txBox="1">
            <a:spLocks/>
          </p:cNvSpPr>
          <p:nvPr/>
        </p:nvSpPr>
        <p:spPr bwMode="auto">
          <a:xfrm>
            <a:off x="7019925" y="4516438"/>
            <a:ext cx="2133600" cy="27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04" tIns="45702" rIns="91404" bIns="45702" anchor="ctr"/>
          <a:lstStyle>
            <a:lvl1pPr defTabSz="912813" eaLnBrk="0" hangingPunct="0">
              <a:lnSpc>
                <a:spcPct val="90000"/>
              </a:lnSpc>
              <a:spcBef>
                <a:spcPts val="750"/>
              </a:spcBef>
              <a:buFont typeface="Arial" pitchFamily="34" charset="0"/>
              <a:buChar char="•"/>
              <a:defRPr sz="2100">
                <a:solidFill>
                  <a:schemeClr val="tx1"/>
                </a:solidFill>
                <a:latin typeface="Calibri" pitchFamily="34" charset="0"/>
              </a:defRPr>
            </a:lvl1pPr>
            <a:lvl2pPr marL="4556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9128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500">
                <a:solidFill>
                  <a:schemeClr val="tx1"/>
                </a:solidFill>
                <a:latin typeface="Calibri" pitchFamily="34" charset="0"/>
              </a:defRPr>
            </a:lvl3pPr>
            <a:lvl4pPr marL="13700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4pPr>
            <a:lvl5pPr marL="18272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5pPr>
            <a:lvl6pPr marL="22844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6pPr>
            <a:lvl7pPr marL="27416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7pPr>
            <a:lvl8pPr marL="31988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8pPr>
            <a:lvl9pPr marL="36560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fld id="{B15AE0D6-EE27-4457-8B6B-233FE2ED3C42}" type="slidenum">
              <a:rPr lang="ru-RU" altLang="ru-RU" sz="1200" smtClean="0">
                <a:solidFill>
                  <a:srgbClr val="898989"/>
                </a:solidFill>
                <a:cs typeface="Arial" pitchFamily="34" charset="0"/>
              </a:rPr>
              <a:pPr algn="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3</a:t>
            </a:fld>
            <a:endParaRPr lang="ru-RU" altLang="ru-RU" sz="1200" smtClean="0">
              <a:solidFill>
                <a:srgbClr val="898989"/>
              </a:solidFill>
              <a:cs typeface="Arial" pitchFamily="34" charset="0"/>
            </a:endParaRPr>
          </a:p>
        </p:txBody>
      </p:sp>
      <p:sp>
        <p:nvSpPr>
          <p:cNvPr id="4" name="AutoShape 2" descr="blob:https://web.whatsapp.com/34d00eb7-3d17-4d28-8ea2-cb2c4e19eb17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blob:https://web.whatsapp.com/34d00eb7-3d17-4d28-8ea2-cb2c4e19eb17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3" name="Рисунок 12"/>
          <p:cNvPicPr/>
          <p:nvPr/>
        </p:nvPicPr>
        <p:blipFill rotWithShape="1">
          <a:blip r:embed="rId3"/>
          <a:srcRect l="26778" t="29362" r="43077" b="36146"/>
          <a:stretch/>
        </p:blipFill>
        <p:spPr bwMode="auto">
          <a:xfrm>
            <a:off x="7865305" y="0"/>
            <a:ext cx="1247775" cy="73094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403648" y="143461"/>
            <a:ext cx="58326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rgbClr val="FF0000"/>
                </a:solidFill>
              </a:rPr>
              <a:t>Акт ОМС о закреплении территории 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9707819"/>
              </p:ext>
            </p:extLst>
          </p:nvPr>
        </p:nvGraphicFramePr>
        <p:xfrm>
          <a:off x="460375" y="761797"/>
          <a:ext cx="3353817" cy="36881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5381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3688187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Приказ от 22.01.2014 № 32</a:t>
                      </a:r>
                    </a:p>
                    <a:p>
                      <a:r>
                        <a:rPr lang="ru-RU" sz="9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</a:t>
                      </a:r>
                    </a:p>
                    <a:p>
                      <a:pPr algn="ctr"/>
                      <a:r>
                        <a:rPr lang="ru-RU" b="1" u="sng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Утратил силу 21.09.2020</a:t>
                      </a:r>
                    </a:p>
                    <a:p>
                      <a:endParaRPr lang="ru-RU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ru-RU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ru-RU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ru-RU" sz="16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Должен был издаваться </a:t>
                      </a:r>
                    </a:p>
                    <a:p>
                      <a:r>
                        <a:rPr lang="ru-RU" sz="16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 позднее 1 февраля</a:t>
                      </a:r>
                    </a:p>
                    <a:p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4307765" y="756665"/>
            <a:ext cx="3432587" cy="369331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Приказ от 02.09.2020 №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458</a:t>
            </a:r>
          </a:p>
          <a:p>
            <a:pPr algn="ctr"/>
            <a:endParaRPr lang="ru-RU" sz="1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Вступил в силу </a:t>
            </a:r>
            <a:r>
              <a:rPr lang="ru-RU" sz="14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22.09.2020</a:t>
            </a:r>
            <a:endParaRPr lang="ru-RU" sz="14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Должен издаваться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ОМС</a:t>
            </a: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позднее </a:t>
            </a:r>
            <a:r>
              <a:rPr lang="ru-RU" sz="1600" b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 марта</a:t>
            </a:r>
          </a:p>
          <a:p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Школа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должна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разместить </a:t>
            </a:r>
            <a:r>
              <a:rPr lang="ru-RU" sz="16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течение 10 </a:t>
            </a:r>
            <a:r>
              <a:rPr lang="ru-RU" sz="16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календарных </a:t>
            </a:r>
            <a:r>
              <a:rPr lang="ru-RU" sz="1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дней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 момента его издания на:</a:t>
            </a:r>
          </a:p>
          <a:p>
            <a:pPr marL="285750" indent="-285750">
              <a:buFontTx/>
              <a:buChar char="-"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информационном стенде;</a:t>
            </a:r>
          </a:p>
          <a:p>
            <a:pPr marL="285750" indent="-285750">
              <a:buFontTx/>
              <a:buChar char="-"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официальном сайте в информационно-телекоммуникационной сети «Интернет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460375" y="784860"/>
            <a:ext cx="3353817" cy="3665124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 flipH="1">
            <a:off x="480170" y="761797"/>
            <a:ext cx="3334022" cy="3688187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6586395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3" descr="C:\Users\Afanaseva\Desktop\Августовка 2014, 2015, 2016, 2017\Августовка 2017\Доклад министра\От Адели\Актуальные\фон презентация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920" y="7937"/>
            <a:ext cx="9144000" cy="5164138"/>
          </a:xfrm>
          <a:prstGeom prst="rect">
            <a:avLst/>
          </a:prstGeom>
          <a:ln/>
          <a:extLst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</p:pic>
      <p:sp>
        <p:nvSpPr>
          <p:cNvPr id="26627" name="Номер слайда 3"/>
          <p:cNvSpPr txBox="1">
            <a:spLocks/>
          </p:cNvSpPr>
          <p:nvPr/>
        </p:nvSpPr>
        <p:spPr bwMode="auto">
          <a:xfrm>
            <a:off x="7019925" y="4516438"/>
            <a:ext cx="2133600" cy="27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04" tIns="45702" rIns="91404" bIns="45702" anchor="ctr"/>
          <a:lstStyle>
            <a:lvl1pPr defTabSz="912813" eaLnBrk="0" hangingPunct="0">
              <a:lnSpc>
                <a:spcPct val="90000"/>
              </a:lnSpc>
              <a:spcBef>
                <a:spcPts val="750"/>
              </a:spcBef>
              <a:buFont typeface="Arial" pitchFamily="34" charset="0"/>
              <a:buChar char="•"/>
              <a:defRPr sz="2100">
                <a:solidFill>
                  <a:schemeClr val="tx1"/>
                </a:solidFill>
                <a:latin typeface="Calibri" pitchFamily="34" charset="0"/>
              </a:defRPr>
            </a:lvl1pPr>
            <a:lvl2pPr marL="4556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9128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500">
                <a:solidFill>
                  <a:schemeClr val="tx1"/>
                </a:solidFill>
                <a:latin typeface="Calibri" pitchFamily="34" charset="0"/>
              </a:defRPr>
            </a:lvl3pPr>
            <a:lvl4pPr marL="13700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4pPr>
            <a:lvl5pPr marL="18272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5pPr>
            <a:lvl6pPr marL="22844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6pPr>
            <a:lvl7pPr marL="27416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7pPr>
            <a:lvl8pPr marL="31988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8pPr>
            <a:lvl9pPr marL="36560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fld id="{B15AE0D6-EE27-4457-8B6B-233FE2ED3C42}" type="slidenum">
              <a:rPr lang="ru-RU" altLang="ru-RU" sz="1200" smtClean="0">
                <a:solidFill>
                  <a:srgbClr val="898989"/>
                </a:solidFill>
                <a:cs typeface="Arial" pitchFamily="34" charset="0"/>
              </a:rPr>
              <a:pPr algn="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4</a:t>
            </a:fld>
            <a:endParaRPr lang="ru-RU" altLang="ru-RU" sz="1200" smtClean="0">
              <a:solidFill>
                <a:srgbClr val="898989"/>
              </a:solidFill>
              <a:cs typeface="Arial" pitchFamily="34" charset="0"/>
            </a:endParaRPr>
          </a:p>
        </p:txBody>
      </p:sp>
      <p:sp>
        <p:nvSpPr>
          <p:cNvPr id="4" name="AutoShape 2" descr="blob:https://web.whatsapp.com/34d00eb7-3d17-4d28-8ea2-cb2c4e19eb17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blob:https://web.whatsapp.com/34d00eb7-3d17-4d28-8ea2-cb2c4e19eb17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3" name="Рисунок 12"/>
          <p:cNvPicPr/>
          <p:nvPr/>
        </p:nvPicPr>
        <p:blipFill rotWithShape="1">
          <a:blip r:embed="rId3"/>
          <a:srcRect l="26778" t="29362" r="43077" b="36146"/>
          <a:stretch/>
        </p:blipFill>
        <p:spPr bwMode="auto">
          <a:xfrm>
            <a:off x="7865305" y="0"/>
            <a:ext cx="1247775" cy="73094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247800" y="122222"/>
            <a:ext cx="58326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FF0000"/>
                </a:solidFill>
              </a:rPr>
              <a:t>Информация</a:t>
            </a:r>
            <a:r>
              <a:rPr lang="ru-RU" sz="1600" b="1" dirty="0">
                <a:solidFill>
                  <a:srgbClr val="FF0000"/>
                </a:solidFill>
              </a:rPr>
              <a:t> </a:t>
            </a:r>
            <a:r>
              <a:rPr lang="ru-RU" sz="1600" b="1" dirty="0" smtClean="0">
                <a:solidFill>
                  <a:srgbClr val="FF0000"/>
                </a:solidFill>
              </a:rPr>
              <a:t>на </a:t>
            </a:r>
            <a:r>
              <a:rPr lang="ru-RU" sz="1600" b="1" dirty="0">
                <a:solidFill>
                  <a:srgbClr val="FF0000"/>
                </a:solidFill>
              </a:rPr>
              <a:t>стенде и </a:t>
            </a:r>
            <a:endParaRPr lang="ru-RU" sz="1600" b="1" dirty="0" smtClean="0">
              <a:solidFill>
                <a:srgbClr val="FF0000"/>
              </a:solidFill>
            </a:endParaRPr>
          </a:p>
          <a:p>
            <a:pPr algn="ctr"/>
            <a:r>
              <a:rPr lang="ru-RU" sz="1600" b="1" dirty="0" smtClean="0">
                <a:solidFill>
                  <a:srgbClr val="FF0000"/>
                </a:solidFill>
              </a:rPr>
              <a:t>официальном </a:t>
            </a:r>
            <a:r>
              <a:rPr lang="ru-RU" sz="1600" b="1" dirty="0">
                <a:solidFill>
                  <a:srgbClr val="FF0000"/>
                </a:solidFill>
              </a:rPr>
              <a:t>сайте в сети Интернет</a:t>
            </a:r>
            <a:r>
              <a:rPr lang="ru-RU" sz="1600" b="1" dirty="0" smtClean="0">
                <a:solidFill>
                  <a:srgbClr val="FF0000"/>
                </a:solidFill>
              </a:rPr>
              <a:t>  </a:t>
            </a:r>
            <a:endParaRPr lang="ru-RU" sz="1600" b="1" dirty="0">
              <a:solidFill>
                <a:srgbClr val="FF0000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683568" y="738886"/>
            <a:ext cx="7488832" cy="255454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о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количестве мест в первых классах не позднее 10 календарных дней с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момента издания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распорядительного акта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 закреплении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образовательных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организаций за конкретными территориями муниципального района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городского округа) </a:t>
            </a:r>
            <a:endPara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(Например: если акт ОМС издан 15.03.2021, то информация должна быть размещена до 25.03.2021)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  <a:hlinkClick r:id="rId4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760381" y="3554569"/>
            <a:ext cx="7561398" cy="92333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о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наличии свободных мест в первых классах для приема детей, не проживающих на закрепленной территории, не позднее 5 июля текущего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года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446778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3" descr="C:\Users\Afanaseva\Desktop\Августовка 2014, 2015, 2016, 2017\Августовка 2017\Доклад министра\От Адели\Актуальные\фон презентация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937"/>
            <a:ext cx="9144000" cy="5164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27" name="Номер слайда 3"/>
          <p:cNvSpPr txBox="1">
            <a:spLocks/>
          </p:cNvSpPr>
          <p:nvPr/>
        </p:nvSpPr>
        <p:spPr bwMode="auto">
          <a:xfrm>
            <a:off x="7019925" y="4516438"/>
            <a:ext cx="2133600" cy="27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04" tIns="45702" rIns="91404" bIns="45702" anchor="ctr"/>
          <a:lstStyle>
            <a:lvl1pPr defTabSz="912813" eaLnBrk="0" hangingPunct="0">
              <a:lnSpc>
                <a:spcPct val="90000"/>
              </a:lnSpc>
              <a:spcBef>
                <a:spcPts val="750"/>
              </a:spcBef>
              <a:buFont typeface="Arial" pitchFamily="34" charset="0"/>
              <a:buChar char="•"/>
              <a:defRPr sz="2100">
                <a:solidFill>
                  <a:schemeClr val="tx1"/>
                </a:solidFill>
                <a:latin typeface="Calibri" pitchFamily="34" charset="0"/>
              </a:defRPr>
            </a:lvl1pPr>
            <a:lvl2pPr marL="4556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9128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500">
                <a:solidFill>
                  <a:schemeClr val="tx1"/>
                </a:solidFill>
                <a:latin typeface="Calibri" pitchFamily="34" charset="0"/>
              </a:defRPr>
            </a:lvl3pPr>
            <a:lvl4pPr marL="13700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4pPr>
            <a:lvl5pPr marL="18272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5pPr>
            <a:lvl6pPr marL="22844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6pPr>
            <a:lvl7pPr marL="27416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7pPr>
            <a:lvl8pPr marL="31988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8pPr>
            <a:lvl9pPr marL="36560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fld id="{B15AE0D6-EE27-4457-8B6B-233FE2ED3C42}" type="slidenum">
              <a:rPr lang="ru-RU" altLang="ru-RU" sz="1200" smtClean="0">
                <a:solidFill>
                  <a:srgbClr val="898989"/>
                </a:solidFill>
                <a:cs typeface="Arial" pitchFamily="34" charset="0"/>
              </a:rPr>
              <a:pPr algn="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5</a:t>
            </a:fld>
            <a:endParaRPr lang="ru-RU" altLang="ru-RU" sz="1200" smtClean="0">
              <a:solidFill>
                <a:srgbClr val="898989"/>
              </a:solidFill>
              <a:cs typeface="Arial" pitchFamily="34" charset="0"/>
            </a:endParaRPr>
          </a:p>
        </p:txBody>
      </p:sp>
      <p:sp>
        <p:nvSpPr>
          <p:cNvPr id="4" name="AutoShape 2" descr="blob:https://web.whatsapp.com/34d00eb7-3d17-4d28-8ea2-cb2c4e19eb17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blob:https://web.whatsapp.com/34d00eb7-3d17-4d28-8ea2-cb2c4e19eb17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3" name="Рисунок 12"/>
          <p:cNvPicPr/>
          <p:nvPr/>
        </p:nvPicPr>
        <p:blipFill rotWithShape="1">
          <a:blip r:embed="rId3"/>
          <a:srcRect l="26778" t="29362" r="43077" b="36146"/>
          <a:stretch/>
        </p:blipFill>
        <p:spPr bwMode="auto">
          <a:xfrm>
            <a:off x="7865305" y="0"/>
            <a:ext cx="1247775" cy="73094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403648" y="84971"/>
            <a:ext cx="6192688" cy="3693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Места </a:t>
            </a:r>
            <a:r>
              <a:rPr lang="ru-RU" b="1" dirty="0"/>
              <a:t>в </a:t>
            </a:r>
            <a:r>
              <a:rPr lang="ru-RU" b="1" dirty="0" smtClean="0"/>
              <a:t>образовательные организации предоставляются:</a:t>
            </a:r>
            <a:endParaRPr lang="ru-RU" b="1" dirty="0"/>
          </a:p>
        </p:txBody>
      </p:sp>
      <p:sp>
        <p:nvSpPr>
          <p:cNvPr id="9" name="TextBox 8"/>
          <p:cNvSpPr txBox="1"/>
          <p:nvPr/>
        </p:nvSpPr>
        <p:spPr>
          <a:xfrm>
            <a:off x="223926" y="836890"/>
            <a:ext cx="2794346" cy="147732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Во </a:t>
            </a:r>
            <a:r>
              <a:rPr lang="ru-RU" b="1" dirty="0" smtClean="0">
                <a:solidFill>
                  <a:srgbClr val="FF0000"/>
                </a:solidFill>
              </a:rPr>
              <a:t>внеочередном порядке </a:t>
            </a:r>
            <a:r>
              <a:rPr lang="ru-RU" dirty="0" smtClean="0"/>
              <a:t>в образовательные организации, </a:t>
            </a:r>
            <a:r>
              <a:rPr lang="ru-RU" b="1" u="sng" dirty="0" smtClean="0"/>
              <a:t>имеющие интернат</a:t>
            </a:r>
            <a:endParaRPr lang="ru-RU" b="1" u="sng" dirty="0"/>
          </a:p>
        </p:txBody>
      </p:sp>
      <p:sp>
        <p:nvSpPr>
          <p:cNvPr id="10" name="TextBox 9"/>
          <p:cNvSpPr txBox="1"/>
          <p:nvPr/>
        </p:nvSpPr>
        <p:spPr>
          <a:xfrm>
            <a:off x="6154056" y="884935"/>
            <a:ext cx="2969976" cy="147732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dirty="0"/>
              <a:t>В </a:t>
            </a:r>
            <a:r>
              <a:rPr lang="ru-RU" b="1" dirty="0">
                <a:solidFill>
                  <a:srgbClr val="FF0000"/>
                </a:solidFill>
              </a:rPr>
              <a:t>первоочередном порядке </a:t>
            </a:r>
            <a:r>
              <a:rPr lang="ru-RU" dirty="0" smtClean="0"/>
              <a:t>в государственные </a:t>
            </a:r>
            <a:r>
              <a:rPr lang="ru-RU" dirty="0"/>
              <a:t>и </a:t>
            </a:r>
            <a:r>
              <a:rPr lang="ru-RU" dirty="0" smtClean="0"/>
              <a:t>муниципальные образовательные организации</a:t>
            </a:r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3383868" y="875256"/>
            <a:ext cx="2232248" cy="6463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FF0000"/>
                </a:solidFill>
              </a:rPr>
              <a:t>Преимущественное право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8733" y="2678754"/>
            <a:ext cx="2794346" cy="147732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dirty="0"/>
              <a:t>- детям </a:t>
            </a:r>
            <a:r>
              <a:rPr lang="ru-RU" dirty="0" smtClean="0"/>
              <a:t>работников </a:t>
            </a:r>
            <a:r>
              <a:rPr lang="ru-RU" dirty="0"/>
              <a:t>прокуратуры</a:t>
            </a:r>
          </a:p>
          <a:p>
            <a:r>
              <a:rPr lang="ru-RU" dirty="0"/>
              <a:t>- детям судей</a:t>
            </a:r>
          </a:p>
          <a:p>
            <a:r>
              <a:rPr lang="ru-RU" dirty="0"/>
              <a:t>- детям сотрудников следственного комитета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189647" y="2104913"/>
            <a:ext cx="2794346" cy="203132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dirty="0" smtClean="0"/>
              <a:t>Детям, проживающим </a:t>
            </a:r>
            <a:r>
              <a:rPr lang="ru-RU" dirty="0"/>
              <a:t>в одной семье и </a:t>
            </a:r>
            <a:r>
              <a:rPr lang="ru-RU" dirty="0" smtClean="0"/>
              <a:t>имеющим </a:t>
            </a:r>
            <a:r>
              <a:rPr lang="ru-RU" dirty="0"/>
              <a:t>общее место жительства в те образовательные организации, в которых обучаются их братья и (или) сестры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154056" y="2885124"/>
            <a:ext cx="2969975" cy="92333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dirty="0"/>
              <a:t>- детям военнослужащих</a:t>
            </a:r>
          </a:p>
          <a:p>
            <a:r>
              <a:rPr lang="ru-RU" dirty="0"/>
              <a:t>- детям сотрудников полиции</a:t>
            </a:r>
          </a:p>
        </p:txBody>
      </p:sp>
    </p:spTree>
    <p:extLst>
      <p:ext uri="{BB962C8B-B14F-4D97-AF65-F5344CB8AC3E}">
        <p14:creationId xmlns:p14="http://schemas.microsoft.com/office/powerpoint/2010/main" val="354119125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3" descr="C:\Users\Afanaseva\Desktop\Августовка 2014, 2015, 2016, 2017\Августовка 2017\Доклад министра\От Адели\Актуальные\фон презентация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3198" y="7937"/>
            <a:ext cx="9144000" cy="5164138"/>
          </a:xfrm>
          <a:prstGeom prst="rect">
            <a:avLst/>
          </a:prstGeom>
          <a:ln/>
          <a:extLst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</p:pic>
      <p:sp>
        <p:nvSpPr>
          <p:cNvPr id="26627" name="Номер слайда 3"/>
          <p:cNvSpPr txBox="1">
            <a:spLocks/>
          </p:cNvSpPr>
          <p:nvPr/>
        </p:nvSpPr>
        <p:spPr bwMode="auto">
          <a:xfrm>
            <a:off x="7019925" y="4516438"/>
            <a:ext cx="2133600" cy="27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04" tIns="45702" rIns="91404" bIns="45702" anchor="ctr"/>
          <a:lstStyle>
            <a:lvl1pPr defTabSz="912813" eaLnBrk="0" hangingPunct="0">
              <a:lnSpc>
                <a:spcPct val="90000"/>
              </a:lnSpc>
              <a:spcBef>
                <a:spcPts val="750"/>
              </a:spcBef>
              <a:buFont typeface="Arial" pitchFamily="34" charset="0"/>
              <a:buChar char="•"/>
              <a:defRPr sz="2100">
                <a:solidFill>
                  <a:schemeClr val="tx1"/>
                </a:solidFill>
                <a:latin typeface="Calibri" pitchFamily="34" charset="0"/>
              </a:defRPr>
            </a:lvl1pPr>
            <a:lvl2pPr marL="4556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9128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500">
                <a:solidFill>
                  <a:schemeClr val="tx1"/>
                </a:solidFill>
                <a:latin typeface="Calibri" pitchFamily="34" charset="0"/>
              </a:defRPr>
            </a:lvl3pPr>
            <a:lvl4pPr marL="13700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4pPr>
            <a:lvl5pPr marL="18272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5pPr>
            <a:lvl6pPr marL="22844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6pPr>
            <a:lvl7pPr marL="27416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7pPr>
            <a:lvl8pPr marL="31988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8pPr>
            <a:lvl9pPr marL="36560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fld id="{B15AE0D6-EE27-4457-8B6B-233FE2ED3C42}" type="slidenum">
              <a:rPr lang="ru-RU" altLang="ru-RU" sz="1200" smtClean="0">
                <a:solidFill>
                  <a:srgbClr val="898989"/>
                </a:solidFill>
                <a:cs typeface="Arial" pitchFamily="34" charset="0"/>
              </a:rPr>
              <a:pPr algn="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6</a:t>
            </a:fld>
            <a:endParaRPr lang="ru-RU" altLang="ru-RU" sz="1200" smtClean="0">
              <a:solidFill>
                <a:srgbClr val="898989"/>
              </a:solidFill>
              <a:cs typeface="Arial" pitchFamily="34" charset="0"/>
            </a:endParaRPr>
          </a:p>
        </p:txBody>
      </p:sp>
      <p:sp>
        <p:nvSpPr>
          <p:cNvPr id="4" name="AutoShape 2" descr="blob:https://web.whatsapp.com/34d00eb7-3d17-4d28-8ea2-cb2c4e19eb17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blob:https://web.whatsapp.com/34d00eb7-3d17-4d28-8ea2-cb2c4e19eb17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3" name="Рисунок 12"/>
          <p:cNvPicPr/>
          <p:nvPr/>
        </p:nvPicPr>
        <p:blipFill rotWithShape="1">
          <a:blip r:embed="rId3"/>
          <a:srcRect l="26778" t="29362" r="43077" b="36146"/>
          <a:stretch/>
        </p:blipFill>
        <p:spPr bwMode="auto">
          <a:xfrm>
            <a:off x="7865305" y="0"/>
            <a:ext cx="1247775" cy="73094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322716" y="68547"/>
            <a:ext cx="58326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rgbClr val="FF0000"/>
                </a:solidFill>
              </a:rPr>
              <a:t>Сроки приема заявлений на обучение в первый класс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56875997"/>
              </p:ext>
            </p:extLst>
          </p:nvPr>
        </p:nvGraphicFramePr>
        <p:xfrm>
          <a:off x="46348" y="685616"/>
          <a:ext cx="3869705" cy="414298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6970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4142983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Приказ от 22.01.2014 № 32</a:t>
                      </a:r>
                    </a:p>
                    <a:p>
                      <a:r>
                        <a:rPr lang="ru-RU" sz="9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</a:t>
                      </a:r>
                    </a:p>
                    <a:p>
                      <a:pPr algn="ctr"/>
                      <a:r>
                        <a:rPr lang="ru-RU" b="1" u="sng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Утратил силу 21.09.2020</a:t>
                      </a:r>
                    </a:p>
                    <a:p>
                      <a:endParaRPr lang="ru-RU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ru-RU" sz="1500" b="1" u="sng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Проживающие на закрепленной территории </a:t>
                      </a:r>
                    </a:p>
                    <a:p>
                      <a:endParaRPr lang="ru-RU" sz="1000" b="1" u="sng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ru-RU" sz="15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 1 февраля по 30 июня</a:t>
                      </a:r>
                    </a:p>
                    <a:p>
                      <a:r>
                        <a:rPr lang="ru-RU" sz="1500" b="0" i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Приказ о приеме в течение 7 рабочих дней после приема документов.</a:t>
                      </a:r>
                    </a:p>
                    <a:p>
                      <a:endParaRPr lang="ru-RU" sz="1500" b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ru-RU" sz="1500" b="1" u="sng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 проживающие на закрепленной территории</a:t>
                      </a:r>
                    </a:p>
                    <a:p>
                      <a:endParaRPr lang="ru-RU" sz="1000" b="1" u="sng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ru-RU" sz="15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 1 июля до момента заполнения свободных мест, но не позднее 5 сентября</a:t>
                      </a:r>
                    </a:p>
                    <a:p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4126784" y="695004"/>
            <a:ext cx="4824536" cy="412420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Приказ от 02.09.2020 №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458</a:t>
            </a:r>
          </a:p>
          <a:p>
            <a:pPr algn="ctr"/>
            <a:endParaRPr lang="ru-RU" sz="1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Вступил в силу </a:t>
            </a:r>
            <a:r>
              <a:rPr lang="ru-RU" sz="14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22.09.2020</a:t>
            </a:r>
            <a:endParaRPr lang="ru-RU" sz="14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5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Проживающие </a:t>
            </a:r>
            <a:r>
              <a:rPr lang="ru-RU" sz="15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закрепленной территории </a:t>
            </a:r>
            <a:endParaRPr lang="ru-RU" sz="1500" b="1" u="sn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 также </a:t>
            </a:r>
            <a:r>
              <a:rPr lang="ru-RU" sz="1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имеющие право на </a:t>
            </a:r>
            <a:r>
              <a:rPr lang="ru-RU" sz="1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внеочередной, первоочередной и преимущественный прием) </a:t>
            </a:r>
            <a:endParaRPr lang="ru-RU" sz="15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 1 апреля по 30 июня</a:t>
            </a:r>
            <a:endParaRPr lang="ru-RU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5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Приказ о приеме в течение 3 рабочих дней после завершения приема заявлений</a:t>
            </a:r>
            <a:r>
              <a:rPr lang="ru-RU" sz="15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(Например: 30.06.2021 (среда) – завершен прием заявлений, приказ о приеме должен быть издан 1-3 июля 2021)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500" b="1" u="sn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5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 проживающие </a:t>
            </a:r>
            <a:r>
              <a:rPr lang="ru-RU" sz="15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закрепленной </a:t>
            </a:r>
            <a:r>
              <a:rPr lang="ru-RU" sz="15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территории</a:t>
            </a:r>
          </a:p>
          <a:p>
            <a:r>
              <a:rPr lang="ru-RU" sz="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 6 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июля до момента заполнения свободных мест, но не позднее 5 сентября</a:t>
            </a:r>
          </a:p>
          <a:p>
            <a:r>
              <a:rPr lang="ru-RU" sz="15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Приказ </a:t>
            </a:r>
            <a:r>
              <a:rPr lang="ru-RU" sz="15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 приеме в течение 5 рабочих дней после приема </a:t>
            </a:r>
            <a:r>
              <a:rPr lang="ru-RU" sz="15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заявления</a:t>
            </a:r>
            <a:endParaRPr lang="ru-RU" sz="15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62299" y="727630"/>
            <a:ext cx="3853754" cy="406185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 flipH="1">
            <a:off x="62299" y="705923"/>
            <a:ext cx="3792264" cy="4083565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7852938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3" descr="C:\Users\Afanaseva\Desktop\Августовка 2014, 2015, 2016, 2017\Августовка 2017\Доклад министра\От Адели\Актуальные\фон презентация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" y="-20638"/>
            <a:ext cx="9144000" cy="5164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27" name="Номер слайда 3"/>
          <p:cNvSpPr txBox="1">
            <a:spLocks/>
          </p:cNvSpPr>
          <p:nvPr/>
        </p:nvSpPr>
        <p:spPr bwMode="auto">
          <a:xfrm>
            <a:off x="7019925" y="4516438"/>
            <a:ext cx="2133600" cy="27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04" tIns="45702" rIns="91404" bIns="45702" anchor="ctr"/>
          <a:lstStyle>
            <a:lvl1pPr defTabSz="912813" eaLnBrk="0" hangingPunct="0">
              <a:lnSpc>
                <a:spcPct val="90000"/>
              </a:lnSpc>
              <a:spcBef>
                <a:spcPts val="750"/>
              </a:spcBef>
              <a:buFont typeface="Arial" pitchFamily="34" charset="0"/>
              <a:buChar char="•"/>
              <a:defRPr sz="2100">
                <a:solidFill>
                  <a:schemeClr val="tx1"/>
                </a:solidFill>
                <a:latin typeface="Calibri" pitchFamily="34" charset="0"/>
              </a:defRPr>
            </a:lvl1pPr>
            <a:lvl2pPr marL="4556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9128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500">
                <a:solidFill>
                  <a:schemeClr val="tx1"/>
                </a:solidFill>
                <a:latin typeface="Calibri" pitchFamily="34" charset="0"/>
              </a:defRPr>
            </a:lvl3pPr>
            <a:lvl4pPr marL="13700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4pPr>
            <a:lvl5pPr marL="18272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5pPr>
            <a:lvl6pPr marL="22844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6pPr>
            <a:lvl7pPr marL="27416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7pPr>
            <a:lvl8pPr marL="31988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8pPr>
            <a:lvl9pPr marL="36560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fld id="{B15AE0D6-EE27-4457-8B6B-233FE2ED3C42}" type="slidenum">
              <a:rPr lang="ru-RU" altLang="ru-RU" sz="1200" smtClean="0">
                <a:solidFill>
                  <a:srgbClr val="898989"/>
                </a:solidFill>
                <a:cs typeface="Arial" pitchFamily="34" charset="0"/>
              </a:rPr>
              <a:pPr algn="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7</a:t>
            </a:fld>
            <a:endParaRPr lang="ru-RU" altLang="ru-RU" sz="1200" smtClean="0">
              <a:solidFill>
                <a:srgbClr val="898989"/>
              </a:solidFill>
              <a:cs typeface="Arial" pitchFamily="34" charset="0"/>
            </a:endParaRPr>
          </a:p>
        </p:txBody>
      </p:sp>
      <p:sp>
        <p:nvSpPr>
          <p:cNvPr id="4" name="AutoShape 2" descr="blob:https://web.whatsapp.com/34d00eb7-3d17-4d28-8ea2-cb2c4e19eb17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blob:https://web.whatsapp.com/34d00eb7-3d17-4d28-8ea2-cb2c4e19eb17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3" name="Рисунок 12"/>
          <p:cNvPicPr/>
          <p:nvPr/>
        </p:nvPicPr>
        <p:blipFill rotWithShape="1">
          <a:blip r:embed="rId3"/>
          <a:srcRect l="26778" t="29362" r="43077" b="36146"/>
          <a:stretch/>
        </p:blipFill>
        <p:spPr bwMode="auto">
          <a:xfrm>
            <a:off x="7865305" y="0"/>
            <a:ext cx="1247775" cy="73094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1403648" y="196197"/>
            <a:ext cx="58326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FF0000"/>
                </a:solidFill>
              </a:rPr>
              <a:t>Возраст начала обучения в начальной школе</a:t>
            </a:r>
            <a:endParaRPr lang="ru-RU" sz="1600" b="1" dirty="0">
              <a:solidFill>
                <a:srgbClr val="FF000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50322" y="1035895"/>
            <a:ext cx="8335621" cy="76944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Обучение в начальной школе начинается </a:t>
            </a:r>
            <a:r>
              <a:rPr lang="ru-RU" sz="2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6 лет 6 месяцев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(при отсутствии противопоказаний по состоянию здоровья, но не позже </a:t>
            </a:r>
            <a:r>
              <a:rPr lang="ru-RU" sz="2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 лет</a:t>
            </a:r>
            <a:endParaRPr lang="ru-RU" sz="2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60375" y="2518721"/>
            <a:ext cx="8335621" cy="92333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обучения в более раннем или позднем возрасте требуется:</a:t>
            </a:r>
          </a:p>
          <a:p>
            <a:pPr marL="342900" indent="-342900">
              <a:buFontTx/>
              <a:buChar char="-"/>
            </a:pP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исьменное заявление родителей (законных представителей)</a:t>
            </a:r>
          </a:p>
          <a:p>
            <a:pPr marL="342900" indent="-342900">
              <a:buFontTx/>
              <a:buChar char="-"/>
            </a:pP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азрешение учредителя школы</a:t>
            </a: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206591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3" descr="C:\Users\Afanaseva\Desktop\Августовка 2014, 2015, 2016, 2017\Августовка 2017\Доклад министра\От Адели\Актуальные\фон презентация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" y="-20638"/>
            <a:ext cx="9144000" cy="5164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27" name="Номер слайда 3"/>
          <p:cNvSpPr txBox="1">
            <a:spLocks/>
          </p:cNvSpPr>
          <p:nvPr/>
        </p:nvSpPr>
        <p:spPr bwMode="auto">
          <a:xfrm>
            <a:off x="7019925" y="4516438"/>
            <a:ext cx="2133600" cy="27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04" tIns="45702" rIns="91404" bIns="45702" anchor="ctr"/>
          <a:lstStyle>
            <a:lvl1pPr defTabSz="912813" eaLnBrk="0" hangingPunct="0">
              <a:lnSpc>
                <a:spcPct val="90000"/>
              </a:lnSpc>
              <a:spcBef>
                <a:spcPts val="750"/>
              </a:spcBef>
              <a:buFont typeface="Arial" pitchFamily="34" charset="0"/>
              <a:buChar char="•"/>
              <a:defRPr sz="2100">
                <a:solidFill>
                  <a:schemeClr val="tx1"/>
                </a:solidFill>
                <a:latin typeface="Calibri" pitchFamily="34" charset="0"/>
              </a:defRPr>
            </a:lvl1pPr>
            <a:lvl2pPr marL="4556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9128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500">
                <a:solidFill>
                  <a:schemeClr val="tx1"/>
                </a:solidFill>
                <a:latin typeface="Calibri" pitchFamily="34" charset="0"/>
              </a:defRPr>
            </a:lvl3pPr>
            <a:lvl4pPr marL="13700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4pPr>
            <a:lvl5pPr marL="18272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5pPr>
            <a:lvl6pPr marL="22844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6pPr>
            <a:lvl7pPr marL="27416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7pPr>
            <a:lvl8pPr marL="31988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8pPr>
            <a:lvl9pPr marL="36560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fld id="{B15AE0D6-EE27-4457-8B6B-233FE2ED3C42}" type="slidenum">
              <a:rPr lang="ru-RU" altLang="ru-RU" sz="1200" smtClean="0">
                <a:solidFill>
                  <a:srgbClr val="898989"/>
                </a:solidFill>
                <a:cs typeface="Arial" pitchFamily="34" charset="0"/>
              </a:rPr>
              <a:pPr algn="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8</a:t>
            </a:fld>
            <a:endParaRPr lang="ru-RU" altLang="ru-RU" sz="1200" smtClean="0">
              <a:solidFill>
                <a:srgbClr val="898989"/>
              </a:solidFill>
              <a:cs typeface="Arial" pitchFamily="34" charset="0"/>
            </a:endParaRPr>
          </a:p>
        </p:txBody>
      </p:sp>
      <p:sp>
        <p:nvSpPr>
          <p:cNvPr id="4" name="AutoShape 2" descr="blob:https://web.whatsapp.com/34d00eb7-3d17-4d28-8ea2-cb2c4e19eb17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blob:https://web.whatsapp.com/34d00eb7-3d17-4d28-8ea2-cb2c4e19eb17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3" name="Рисунок 12"/>
          <p:cNvPicPr/>
          <p:nvPr/>
        </p:nvPicPr>
        <p:blipFill rotWithShape="1">
          <a:blip r:embed="rId3"/>
          <a:srcRect l="26778" t="29362" r="43077" b="36146"/>
          <a:stretch/>
        </p:blipFill>
        <p:spPr bwMode="auto">
          <a:xfrm>
            <a:off x="7865305" y="0"/>
            <a:ext cx="1247775" cy="73094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56068" y="130952"/>
            <a:ext cx="7765945" cy="40780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Заявление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 приеме на обучение и документы для приема на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обучение подаются: </a:t>
            </a:r>
          </a:p>
          <a:p>
            <a:pPr algn="just"/>
            <a:endParaRPr lang="ru-RU" sz="16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1200"/>
              </a:spcAft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6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лично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общеобразовательную организацию;</a:t>
            </a:r>
          </a:p>
          <a:p>
            <a:pPr algn="just">
              <a:spcAft>
                <a:spcPts val="1200"/>
              </a:spcAft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6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заказным </a:t>
            </a:r>
            <a:r>
              <a:rPr lang="ru-RU" sz="1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письмом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уведомлением о вручении;</a:t>
            </a:r>
          </a:p>
          <a:p>
            <a:pPr algn="just">
              <a:spcAft>
                <a:spcPts val="1800"/>
              </a:spcAft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в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электронной форме (документ на бумажном носителе, преобразованный в электронную форму путем сканирования или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фотографирования)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посредством </a:t>
            </a:r>
            <a:r>
              <a:rPr lang="ru-RU" sz="1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электронной почты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общеобразовательной организации или электронной информационной системы общеобразовательной организации, в том числе с использованием функционала официального сайта общеобразовательной организации в сети </a:t>
            </a:r>
            <a:r>
              <a:rPr lang="ru-RU" sz="1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Интернет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или иным способом с использованием сети Интернет;</a:t>
            </a:r>
          </a:p>
          <a:p>
            <a:pPr algn="just">
              <a:spcAft>
                <a:spcPts val="1200"/>
              </a:spcAft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с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использованием функционала (сервисов) </a:t>
            </a:r>
            <a:r>
              <a:rPr lang="ru-RU" sz="1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региональных порталов государственных и муниципальных услуг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являющихся государственными информационными системами субъектов Российской Федерации, созданными органами государственной власти субъектов Российской Федерации (при наличии).</a:t>
            </a:r>
          </a:p>
        </p:txBody>
      </p:sp>
    </p:spTree>
    <p:extLst>
      <p:ext uri="{BB962C8B-B14F-4D97-AF65-F5344CB8AC3E}">
        <p14:creationId xmlns:p14="http://schemas.microsoft.com/office/powerpoint/2010/main" val="36567088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3" descr="C:\Users\Afanaseva\Desktop\Августовка 2014, 2015, 2016, 2017\Августовка 2017\Доклад министра\От Адели\Актуальные\фон презентация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" y="-20638"/>
            <a:ext cx="9144000" cy="5164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27" name="Номер слайда 3"/>
          <p:cNvSpPr txBox="1">
            <a:spLocks/>
          </p:cNvSpPr>
          <p:nvPr/>
        </p:nvSpPr>
        <p:spPr bwMode="auto">
          <a:xfrm>
            <a:off x="7019925" y="4516438"/>
            <a:ext cx="2133600" cy="27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04" tIns="45702" rIns="91404" bIns="45702" anchor="ctr"/>
          <a:lstStyle>
            <a:lvl1pPr defTabSz="912813" eaLnBrk="0" hangingPunct="0">
              <a:lnSpc>
                <a:spcPct val="90000"/>
              </a:lnSpc>
              <a:spcBef>
                <a:spcPts val="750"/>
              </a:spcBef>
              <a:buFont typeface="Arial" pitchFamily="34" charset="0"/>
              <a:buChar char="•"/>
              <a:defRPr sz="2100">
                <a:solidFill>
                  <a:schemeClr val="tx1"/>
                </a:solidFill>
                <a:latin typeface="Calibri" pitchFamily="34" charset="0"/>
              </a:defRPr>
            </a:lvl1pPr>
            <a:lvl2pPr marL="4556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9128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500">
                <a:solidFill>
                  <a:schemeClr val="tx1"/>
                </a:solidFill>
                <a:latin typeface="Calibri" pitchFamily="34" charset="0"/>
              </a:defRPr>
            </a:lvl3pPr>
            <a:lvl4pPr marL="13700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4pPr>
            <a:lvl5pPr marL="18272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5pPr>
            <a:lvl6pPr marL="22844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6pPr>
            <a:lvl7pPr marL="27416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7pPr>
            <a:lvl8pPr marL="31988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8pPr>
            <a:lvl9pPr marL="36560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fld id="{B15AE0D6-EE27-4457-8B6B-233FE2ED3C42}" type="slidenum">
              <a:rPr lang="ru-RU" altLang="ru-RU" sz="1200" smtClean="0">
                <a:solidFill>
                  <a:srgbClr val="898989"/>
                </a:solidFill>
                <a:cs typeface="Arial" pitchFamily="34" charset="0"/>
              </a:rPr>
              <a:pPr algn="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9</a:t>
            </a:fld>
            <a:endParaRPr lang="ru-RU" altLang="ru-RU" sz="1200" smtClean="0">
              <a:solidFill>
                <a:srgbClr val="898989"/>
              </a:solidFill>
              <a:cs typeface="Arial" pitchFamily="34" charset="0"/>
            </a:endParaRPr>
          </a:p>
        </p:txBody>
      </p:sp>
      <p:sp>
        <p:nvSpPr>
          <p:cNvPr id="4" name="AutoShape 2" descr="blob:https://web.whatsapp.com/34d00eb7-3d17-4d28-8ea2-cb2c4e19eb17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blob:https://web.whatsapp.com/34d00eb7-3d17-4d28-8ea2-cb2c4e19eb17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3" name="Рисунок 12"/>
          <p:cNvPicPr/>
          <p:nvPr/>
        </p:nvPicPr>
        <p:blipFill rotWithShape="1">
          <a:blip r:embed="rId3"/>
          <a:srcRect l="26778" t="29362" r="43077" b="36146"/>
          <a:stretch/>
        </p:blipFill>
        <p:spPr bwMode="auto">
          <a:xfrm>
            <a:off x="7865305" y="0"/>
            <a:ext cx="1247775" cy="73094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29003" y="461"/>
            <a:ext cx="277484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Образец заявления 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4"/>
          <a:srcRect l="42912" t="23400" r="27951" b="16401"/>
          <a:stretch/>
        </p:blipFill>
        <p:spPr>
          <a:xfrm>
            <a:off x="4427984" y="555526"/>
            <a:ext cx="3244202" cy="3770289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5"/>
          <a:srcRect l="42126" t="16401" r="27162" b="8001"/>
          <a:stretch/>
        </p:blipFill>
        <p:spPr>
          <a:xfrm>
            <a:off x="683568" y="411510"/>
            <a:ext cx="3240360" cy="4248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418321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15180</TotalTime>
  <Words>579</Words>
  <Application>Microsoft Office PowerPoint</Application>
  <PresentationFormat>Экран (16:9)</PresentationFormat>
  <Paragraphs>86</Paragraphs>
  <Slides>9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1_Office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Afanaseva</dc:creator>
  <cp:lastModifiedBy>Пользователь</cp:lastModifiedBy>
  <cp:revision>1369</cp:revision>
  <cp:lastPrinted>2019-01-23T13:01:31Z</cp:lastPrinted>
  <dcterms:created xsi:type="dcterms:W3CDTF">2014-03-04T07:12:45Z</dcterms:created>
  <dcterms:modified xsi:type="dcterms:W3CDTF">2022-04-04T09:29:15Z</dcterms:modified>
</cp:coreProperties>
</file>